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42" r:id="rId3"/>
    <p:sldId id="366" r:id="rId4"/>
    <p:sldId id="368" r:id="rId5"/>
    <p:sldId id="361" r:id="rId6"/>
    <p:sldId id="369" r:id="rId7"/>
    <p:sldId id="370" r:id="rId8"/>
    <p:sldId id="371" r:id="rId9"/>
    <p:sldId id="373" r:id="rId10"/>
    <p:sldId id="374" r:id="rId11"/>
    <p:sldId id="375" r:id="rId12"/>
    <p:sldId id="376" r:id="rId13"/>
    <p:sldId id="365" r:id="rId14"/>
    <p:sldId id="372" r:id="rId15"/>
    <p:sldId id="377" r:id="rId16"/>
    <p:sldId id="378" r:id="rId17"/>
    <p:sldId id="379" r:id="rId18"/>
    <p:sldId id="380" r:id="rId19"/>
  </p:sldIdLst>
  <p:sldSz cx="12192000" cy="6858000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9A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E36D-1033-4339-BF2D-2CB879A05648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627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36A4CE-234F-4429-924D-03EF6932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811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39C9A-1784-4881-BF46-5049DE94BD5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13063" y="841375"/>
            <a:ext cx="404018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2" y="3241586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27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8E9C9-BC22-4C35-B11C-F1D0B6930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947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4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4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2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1" spc="20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1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23" indent="0" algn="ctr">
              <a:buNone/>
              <a:defRPr sz="1801"/>
            </a:lvl2pPr>
            <a:lvl3pPr marL="914446" indent="0" algn="ctr">
              <a:buNone/>
              <a:defRPr sz="1801"/>
            </a:lvl3pPr>
            <a:lvl4pPr marL="1371669" indent="0" algn="ctr">
              <a:buNone/>
              <a:defRPr sz="1801"/>
            </a:lvl4pPr>
            <a:lvl5pPr marL="1828891" indent="0" algn="ctr">
              <a:buNone/>
              <a:defRPr sz="1801"/>
            </a:lvl5pPr>
            <a:lvl6pPr marL="2286114" indent="0" algn="ctr">
              <a:buNone/>
              <a:defRPr sz="1801"/>
            </a:lvl6pPr>
            <a:lvl7pPr marL="2743338" indent="0" algn="ctr">
              <a:buNone/>
              <a:defRPr sz="1801"/>
            </a:lvl7pPr>
            <a:lvl8pPr marL="3200560" indent="0" algn="ctr">
              <a:buNone/>
              <a:defRPr sz="1801"/>
            </a:lvl8pPr>
            <a:lvl9pPr marL="3657783" indent="0" algn="ctr">
              <a:buNone/>
              <a:defRPr sz="1801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2019ABB-E7DF-4E80-9E7A-542761014B9D}" type="datetime1">
              <a:rPr lang="en-US" smtClean="0"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C310-1461-468D-A864-3FE9B60900DD}" type="datetime1">
              <a:rPr lang="en-US" smtClean="0"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43F61-F019-4AD8-826F-4D6B2442F88C}" type="datetime1">
              <a:rPr lang="en-US" smtClean="0"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C8DA-9564-4F92-A504-9A387241B305}" type="datetime1">
              <a:rPr lang="en-US" smtClean="0"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4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4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1" b="0" spc="20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1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33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75D6-6E0D-453A-A1AC-9A5AED753FFB}" type="datetime1">
              <a:rPr lang="en-US" smtClean="0"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30" y="585216"/>
            <a:ext cx="9720073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1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C8958-9ADA-4E7A-ACA3-EBFFB57BF47C}" type="datetime1">
              <a:rPr lang="en-US" smtClean="0"/>
              <a:t>4/17/2023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23" indent="0">
              <a:buNone/>
              <a:defRPr sz="2000" b="1"/>
            </a:lvl2pPr>
            <a:lvl3pPr marL="914446" indent="0">
              <a:buNone/>
              <a:defRPr sz="1801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8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9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23" indent="0">
              <a:buNone/>
              <a:defRPr sz="2000" b="1"/>
            </a:lvl2pPr>
            <a:lvl3pPr marL="914446" indent="0">
              <a:buNone/>
              <a:defRPr sz="1801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8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marL="0" lvl="0" indent="0" algn="l" defTabSz="914446" rtl="0" eaLnBrk="1" latinLnBrk="0" hangingPunct="1">
              <a:lnSpc>
                <a:spcPct val="90000"/>
              </a:lnSpc>
              <a:spcBef>
                <a:spcPts val="1801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9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3FDE-555A-44B3-A5BA-47B8974B5C66}" type="datetime1">
              <a:rPr lang="en-US" smtClean="0"/>
              <a:t>4/17/2023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9C93-0CF1-4EB9-8FE5-AD012E9DF0D8}" type="datetime1">
              <a:rPr lang="en-US" smtClean="0"/>
              <a:t>4/17/2023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3731-EFCF-4D87-8827-4EFF29323E3B}" type="datetime1">
              <a:rPr lang="en-US" smtClean="0"/>
              <a:t>4/17/2023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999" y="822960"/>
            <a:ext cx="5678425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1"/>
              </a:spcBef>
              <a:buNone/>
              <a:defRPr sz="1600"/>
            </a:lvl1pPr>
            <a:lvl2pPr marL="457223" indent="0">
              <a:buNone/>
              <a:defRPr sz="1200"/>
            </a:lvl2pPr>
            <a:lvl3pPr marL="914446" indent="0">
              <a:buNone/>
              <a:defRPr sz="1001"/>
            </a:lvl3pPr>
            <a:lvl4pPr marL="1371669" indent="0">
              <a:buNone/>
              <a:defRPr sz="900"/>
            </a:lvl4pPr>
            <a:lvl5pPr marL="1828891" indent="0">
              <a:buNone/>
              <a:defRPr sz="900"/>
            </a:lvl5pPr>
            <a:lvl6pPr marL="2286114" indent="0">
              <a:buNone/>
              <a:defRPr sz="900"/>
            </a:lvl6pPr>
            <a:lvl7pPr marL="2743338" indent="0">
              <a:buNone/>
              <a:defRPr sz="900"/>
            </a:lvl7pPr>
            <a:lvl8pPr marL="3200560" indent="0">
              <a:buNone/>
              <a:defRPr sz="900"/>
            </a:lvl8pPr>
            <a:lvl9pPr marL="3657783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7325-F2B4-4626-B6FF-C67FB080086A}" type="datetime1">
              <a:rPr lang="en-US" smtClean="0"/>
              <a:t>4/17/2023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1" spc="20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-1"/>
            <a:ext cx="12188953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8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1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23" indent="0">
              <a:buNone/>
              <a:defRPr sz="1401"/>
            </a:lvl2pPr>
            <a:lvl3pPr marL="914446" indent="0">
              <a:buNone/>
              <a:defRPr sz="1200"/>
            </a:lvl3pPr>
            <a:lvl4pPr marL="1371669" indent="0">
              <a:buNone/>
              <a:defRPr sz="1001"/>
            </a:lvl4pPr>
            <a:lvl5pPr marL="1828891" indent="0">
              <a:buNone/>
              <a:defRPr sz="1001"/>
            </a:lvl5pPr>
            <a:lvl6pPr marL="2286114" indent="0">
              <a:buNone/>
              <a:defRPr sz="1001"/>
            </a:lvl6pPr>
            <a:lvl7pPr marL="2743338" indent="0">
              <a:buNone/>
              <a:defRPr sz="1001"/>
            </a:lvl7pPr>
            <a:lvl8pPr marL="3200560" indent="0">
              <a:buNone/>
              <a:defRPr sz="1001"/>
            </a:lvl8pPr>
            <a:lvl9pPr marL="3657783" indent="0">
              <a:buNone/>
              <a:defRPr sz="100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E39-28FE-48C2-886A-AB00631F55FE}" type="datetime1">
              <a:rPr lang="en-US" smtClean="0"/>
              <a:t>4/17/2023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30" y="585216"/>
            <a:ext cx="9720073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31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31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59CF9FF-E30D-45C6-9B68-6B36ECA6E4F4}" type="datetime1">
              <a:rPr lang="en-US" smtClean="0"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5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1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hf hdr="0" ftr="0" dt="0"/>
  <p:txStyles>
    <p:titleStyle>
      <a:lvl1pPr algn="l" defTabSz="914446" rtl="0" eaLnBrk="1" latinLnBrk="0" hangingPunct="1">
        <a:lnSpc>
          <a:spcPct val="80000"/>
        </a:lnSpc>
        <a:spcBef>
          <a:spcPct val="0"/>
        </a:spcBef>
        <a:buNone/>
        <a:defRPr sz="5001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5" indent="-91445" algn="l" defTabSz="914446" rtl="0" eaLnBrk="1" latinLnBrk="0" hangingPunct="1">
        <a:lnSpc>
          <a:spcPct val="90000"/>
        </a:lnSpc>
        <a:spcBef>
          <a:spcPts val="1200"/>
        </a:spcBef>
        <a:spcAft>
          <a:spcPts val="201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1" kern="1200">
          <a:solidFill>
            <a:schemeClr val="tx1"/>
          </a:solidFill>
          <a:latin typeface="+mn-lt"/>
          <a:ea typeface="+mn-ea"/>
          <a:cs typeface="+mn-cs"/>
        </a:defRPr>
      </a:lvl1pPr>
      <a:lvl2pPr marL="265189" indent="-137168" algn="l" defTabSz="914446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448079" indent="-137168" algn="l" defTabSz="914446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1" kern="1200">
          <a:solidFill>
            <a:schemeClr val="tx1"/>
          </a:solidFill>
          <a:latin typeface="+mn-lt"/>
          <a:ea typeface="+mn-ea"/>
          <a:cs typeface="+mn-cs"/>
        </a:defRPr>
      </a:lvl3pPr>
      <a:lvl4pPr marL="594390" indent="-137168" algn="l" defTabSz="914446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1" kern="1200">
          <a:solidFill>
            <a:schemeClr val="tx1"/>
          </a:solidFill>
          <a:latin typeface="+mn-lt"/>
          <a:ea typeface="+mn-ea"/>
          <a:cs typeface="+mn-cs"/>
        </a:defRPr>
      </a:lvl4pPr>
      <a:lvl5pPr marL="777280" indent="-137168" algn="l" defTabSz="914446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1" kern="1200">
          <a:solidFill>
            <a:schemeClr val="tx1"/>
          </a:solidFill>
          <a:latin typeface="+mn-lt"/>
          <a:ea typeface="+mn-ea"/>
          <a:cs typeface="+mn-cs"/>
        </a:defRPr>
      </a:lvl5pPr>
      <a:lvl6pPr marL="914446" indent="-137168" algn="l" defTabSz="914446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1" kern="1200">
          <a:solidFill>
            <a:schemeClr val="tx1"/>
          </a:solidFill>
          <a:latin typeface="+mn-lt"/>
          <a:ea typeface="+mn-ea"/>
          <a:cs typeface="+mn-cs"/>
        </a:defRPr>
      </a:lvl6pPr>
      <a:lvl7pPr marL="1060758" indent="-137168" algn="l" defTabSz="914446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1" kern="1200">
          <a:solidFill>
            <a:schemeClr val="tx1"/>
          </a:solidFill>
          <a:latin typeface="+mn-lt"/>
          <a:ea typeface="+mn-ea"/>
          <a:cs typeface="+mn-cs"/>
        </a:defRPr>
      </a:lvl7pPr>
      <a:lvl8pPr marL="1216214" indent="-137168" algn="l" defTabSz="914446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1" kern="1200">
          <a:solidFill>
            <a:schemeClr val="tx1"/>
          </a:solidFill>
          <a:latin typeface="+mn-lt"/>
          <a:ea typeface="+mn-ea"/>
          <a:cs typeface="+mn-cs"/>
        </a:defRPr>
      </a:lvl8pPr>
      <a:lvl9pPr marL="1362525" indent="-137168" algn="l" defTabSz="914446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8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2" y="4960137"/>
            <a:ext cx="7803220" cy="1666694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4800" dirty="0" smtClean="0"/>
              <a:t>Unit 2: role of governments in financial markets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Dr. Dipendra Karki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366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25642" y="1467167"/>
            <a:ext cx="5245769" cy="4481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400" baseline="-25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000" baseline="-25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plus large time deposits and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longer-term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repurchase agreements issued by all depository institutions, Longer term foreign U.S. dollar deposits (Eurodollar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en-US" sz="20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(liquid assets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: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000" baseline="-25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plus the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non-bank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public’s holdings (bonds, Treasury securities, commercial paper, banker’s acceptances)..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 for money</a:t>
            </a:r>
            <a:endParaRPr lang="en-US" sz="22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i="1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Quantity theory of money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(QTM): classical theory by Fisher (1930)</a:t>
            </a:r>
          </a:p>
          <a:p>
            <a:pPr marL="342900" lvl="1">
              <a:spcAft>
                <a:spcPts val="600"/>
              </a:spcAft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-used as a medium of exchange only</a:t>
            </a:r>
          </a:p>
          <a:p>
            <a:pPr marL="342900" lvl="1">
              <a:spcAft>
                <a:spcPts val="600"/>
              </a:spcAft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-Fractional banking system</a:t>
            </a:r>
            <a:endParaRPr lang="en-US" sz="22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10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cap="none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 for money</a:t>
            </a:r>
            <a:endParaRPr lang="en-US" sz="4000" b="1" cap="none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336632" y="1467167"/>
            <a:ext cx="5245768" cy="438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MV = PT</a:t>
            </a:r>
          </a:p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	(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M= qty. of money,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V= velocity of money,   	P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	price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level, T= Volume of transactions)</a:t>
            </a:r>
          </a:p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400" dirty="0" err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400" baseline="30000" dirty="0" err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1/V (PT</a:t>
            </a:r>
            <a:r>
              <a:rPr lang="en-US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)------- (</a:t>
            </a:r>
            <a:r>
              <a:rPr lang="en-US" sz="2400" dirty="0" err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0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-V is an institutionally determined variable,… , assumed constant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-So, demand for money is a certain percentage of the volume of transactions in the economy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Neo-classical theory: added the store of value function to the QTM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Keynesian Demand for money: 3 purpose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	-Transaction, precautionary &amp; speculative</a:t>
            </a:r>
            <a:endParaRPr lang="en-US" sz="22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8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107" name="Text Box 11"/>
              <p:cNvSpPr txBox="1">
                <a:spLocks noChangeArrowheads="1"/>
              </p:cNvSpPr>
              <p:nvPr/>
            </p:nvSpPr>
            <p:spPr bwMode="auto">
              <a:xfrm>
                <a:off x="625642" y="1467167"/>
                <a:ext cx="5245769" cy="4990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94639" tIns="47319" rIns="94639" bIns="47319">
                <a:spAutoFit/>
              </a:bodyPr>
              <a:lstStyle/>
              <a:p>
                <a:pPr marL="342900" indent="-342900"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:r>
                  <a:rPr lang="en-US" sz="24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Fractional reserve system</a:t>
                </a:r>
                <a:endParaRPr lang="en-US" sz="2000" dirty="0">
                  <a:solidFill>
                    <a:srgbClr val="00589A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indent="-342900"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:r>
                  <a:rPr lang="en-US" sz="22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 small increase in deposits (loans) will allow an individual bank, to lend out the greater part of these additional funds. </a:t>
                </a:r>
                <a:endParaRPr lang="en-US" sz="2200" dirty="0" smtClean="0">
                  <a:solidFill>
                    <a:srgbClr val="00589A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indent="-342900"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:r>
                  <a:rPr lang="en-US" sz="22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These loans subsequently become deposits to other banks allowing them to expand proportionately</a:t>
                </a:r>
                <a:r>
                  <a:rPr lang="en-US" sz="22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  <a:p>
                <a:pPr marL="342900" indent="-342900"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:r>
                  <a:rPr lang="en-US" sz="22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 money multiplier effect </a:t>
                </a:r>
                <a:r>
                  <a:rPr lang="en-US" sz="22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arises</a:t>
                </a:r>
              </a:p>
              <a:p>
                <a:pPr marL="342900" lvl="1">
                  <a:spcAft>
                    <a:spcPts val="600"/>
                  </a:spcAft>
                </a:pPr>
                <a:r>
                  <a:rPr lang="en-US" sz="22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22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  <a:sym typeface="Symbol" panose="05050102010706020507" pitchFamily="18" charset="2"/>
                          </a:rPr>
                          <m:t></m:t>
                        </m:r>
                        <m:r>
                          <a:rPr lang="en-US" sz="22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𝑇𝐷𝐷</m:t>
                        </m:r>
                      </m:num>
                      <m:den>
                        <m:r>
                          <a:rPr lang="en-US" sz="220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  <a:sym typeface="Symbol" panose="05050102010706020507" pitchFamily="18" charset="2"/>
                          </a:rPr>
                          <m:t></m:t>
                        </m:r>
                        <m:r>
                          <a:rPr lang="en-US" sz="22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22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 marL="342900" indent="-342900"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:r>
                  <a:rPr lang="en-US" sz="2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According </a:t>
                </a:r>
                <a:r>
                  <a:rPr lang="en-US" sz="20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to money multiplier theory, </a:t>
                </a:r>
                <a:r>
                  <a:rPr lang="en-US" sz="2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money supply </a:t>
                </a:r>
                <a:r>
                  <a:rPr lang="en-US" sz="20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can be expressed as the product of money multiplier and </a:t>
                </a:r>
                <a:r>
                  <a:rPr lang="en-US" sz="2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high-powered </a:t>
                </a:r>
                <a:r>
                  <a:rPr lang="en-US" sz="20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money (Reserves money/Base money) i.e.</a:t>
                </a:r>
              </a:p>
            </p:txBody>
          </p:sp>
        </mc:Choice>
        <mc:Fallback xmlns="">
          <p:sp>
            <p:nvSpPr>
              <p:cNvPr id="4107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5642" y="1467167"/>
                <a:ext cx="5245769" cy="4990235"/>
              </a:xfrm>
              <a:prstGeom prst="rect">
                <a:avLst/>
              </a:prstGeom>
              <a:blipFill>
                <a:blip r:embed="rId2"/>
                <a:stretch>
                  <a:fillRect l="-1512" t="-978" r="-1628" b="-1222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11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cap="none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money multiplier</a:t>
            </a:r>
            <a:endParaRPr lang="en-US" sz="4000" b="1" cap="none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11"/>
              <p:cNvSpPr txBox="1">
                <a:spLocks noChangeArrowheads="1"/>
              </p:cNvSpPr>
              <p:nvPr/>
            </p:nvSpPr>
            <p:spPr bwMode="auto">
              <a:xfrm>
                <a:off x="6336632" y="1467167"/>
                <a:ext cx="5245768" cy="4732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94639" tIns="47319" rIns="94639" bIns="47319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8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en-US" sz="2800" dirty="0" err="1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</a:t>
                </a:r>
                <a:r>
                  <a:rPr lang="en-US" sz="2800" baseline="30000" dirty="0" err="1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</a:t>
                </a:r>
                <a:r>
                  <a:rPr lang="en-US" sz="28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= </a:t>
                </a:r>
                <a:r>
                  <a:rPr lang="en-US" sz="2800" dirty="0" err="1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m.H</a:t>
                </a:r>
                <a:r>
                  <a:rPr lang="en-US" sz="28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------- (</a:t>
                </a:r>
                <a:r>
                  <a:rPr lang="en-US" sz="2800" dirty="0" err="1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</a:t>
                </a:r>
                <a:r>
                  <a:rPr lang="en-US" sz="28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  <a:p>
                <a:pPr marL="342900" indent="-342900"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High power money(H) </a:t>
                </a:r>
                <a:r>
                  <a:rPr lang="en-US" sz="2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includes </a:t>
                </a:r>
                <a:r>
                  <a:rPr lang="en-US" sz="20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 currency with public (C) and reserves held by </a:t>
                </a:r>
                <a:r>
                  <a:rPr lang="en-US" sz="2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banks (R)</a:t>
                </a:r>
                <a:endParaRPr lang="en-US" sz="2000" dirty="0">
                  <a:solidFill>
                    <a:srgbClr val="00589A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4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i.e</a:t>
                </a:r>
                <a:r>
                  <a:rPr lang="en-US" sz="24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  H = C + R </a:t>
                </a:r>
                <a:endParaRPr lang="en-US" sz="2400" dirty="0" smtClean="0">
                  <a:solidFill>
                    <a:srgbClr val="00589A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indent="-342900"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Reserves held by banks </a:t>
                </a:r>
                <a:r>
                  <a:rPr lang="en-US" sz="2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include </a:t>
                </a:r>
                <a:r>
                  <a:rPr lang="en-US" sz="20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required reserves (RR) held at central banks and excess reserves (ER) held </a:t>
                </a:r>
                <a:r>
                  <a:rPr lang="en-US" sz="2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with themselves</a:t>
                </a:r>
                <a:r>
                  <a:rPr lang="en-US" sz="20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endParaRPr lang="en-US" sz="2000" dirty="0" smtClean="0">
                  <a:solidFill>
                    <a:srgbClr val="00589A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0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en-US" sz="2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 = C + RR + ER ……………. (ii)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2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taking </a:t>
                </a:r>
                <a:r>
                  <a:rPr lang="en-US" sz="2200" dirty="0" err="1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</a:t>
                </a:r>
                <a:r>
                  <a:rPr lang="en-US" sz="2200" baseline="30000" dirty="0" err="1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</a:t>
                </a:r>
                <a:r>
                  <a:rPr lang="en-US" sz="22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as M</a:t>
                </a:r>
                <a:r>
                  <a:rPr lang="en-US" sz="2200" baseline="-25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2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C + TDD = m. (C + RR + ER)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2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𝐶</m:t>
                        </m:r>
                        <m:r>
                          <a:rPr lang="en-US" sz="22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+</m:t>
                        </m:r>
                        <m:r>
                          <a:rPr lang="en-US" sz="22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𝑇𝐷𝐷</m:t>
                        </m:r>
                      </m:num>
                      <m:den>
                        <m:r>
                          <a:rPr lang="en-US" sz="22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𝐶</m:t>
                        </m:r>
                        <m:r>
                          <a:rPr lang="en-US" sz="22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+</m:t>
                        </m:r>
                        <m:r>
                          <a:rPr lang="en-US" sz="22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𝑅𝑅</m:t>
                        </m:r>
                        <m:r>
                          <a:rPr lang="en-US" sz="22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+</m:t>
                        </m:r>
                        <m:r>
                          <a:rPr lang="en-US" sz="22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𝐸𝑅</m:t>
                        </m:r>
                      </m:den>
                    </m:f>
                  </m:oMath>
                </a14:m>
                <a:r>
                  <a:rPr lang="en-US" sz="22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	</a:t>
                </a:r>
                <a:r>
                  <a:rPr lang="en-US" sz="2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  <m:r>
                          <a:rPr lang="en-US" sz="20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0" i="1" smtClean="0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𝐶</m:t>
                            </m:r>
                          </m:num>
                          <m:den>
                            <m:r>
                              <a:rPr lang="en-US" sz="20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𝑇𝐷𝐷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sz="2000" b="0" i="1" smtClean="0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𝐶</m:t>
                            </m:r>
                          </m:num>
                          <m:den>
                            <m:r>
                              <a:rPr lang="en-US" sz="2000" b="0" i="1" smtClean="0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𝑇𝐷𝐷</m:t>
                            </m:r>
                          </m:den>
                        </m:f>
                        <m:r>
                          <a:rPr lang="en-US" sz="20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0" i="1" smtClean="0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𝑅𝑅</m:t>
                            </m:r>
                          </m:num>
                          <m:den>
                            <m:r>
                              <a:rPr lang="en-US" sz="2000" b="0" i="1" smtClean="0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𝑇𝐷𝐷</m:t>
                            </m:r>
                          </m:den>
                        </m:f>
                        <m:r>
                          <a:rPr lang="en-US" sz="20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0" i="1" smtClean="0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𝐸𝑅</m:t>
                            </m:r>
                          </m:num>
                          <m:den>
                            <m:r>
                              <a:rPr lang="en-US" sz="2000" b="0" i="1" smtClean="0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𝑇𝐷𝐷</m:t>
                            </m:r>
                          </m:den>
                        </m:f>
                      </m:den>
                    </m:f>
                  </m:oMath>
                </a14:m>
                <a:endParaRPr lang="en-US" sz="2200" dirty="0">
                  <a:solidFill>
                    <a:srgbClr val="00589A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36632" y="1467167"/>
                <a:ext cx="5245768" cy="4732665"/>
              </a:xfrm>
              <a:prstGeom prst="rect">
                <a:avLst/>
              </a:prstGeom>
              <a:blipFill>
                <a:blip r:embed="rId3"/>
                <a:stretch>
                  <a:fillRect l="-929" t="-1289" r="-581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049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107" name="Text Box 11"/>
              <p:cNvSpPr txBox="1">
                <a:spLocks noChangeArrowheads="1"/>
              </p:cNvSpPr>
              <p:nvPr/>
            </p:nvSpPr>
            <p:spPr bwMode="auto">
              <a:xfrm>
                <a:off x="625642" y="1467167"/>
                <a:ext cx="5245769" cy="36708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94639" tIns="47319" rIns="94639" bIns="47319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4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1+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𝐶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𝑇𝐷𝐷</m:t>
                            </m:r>
                          </m:den>
                        </m:f>
                      </m:num>
                      <m:den>
                        <m: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𝑅𝐸𝑄</m:t>
                        </m:r>
                        <m: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𝐸𝑅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𝑇𝐷𝐷</m:t>
                            </m:r>
                          </m:den>
                        </m:f>
                        <m: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𝐶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0589A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𝑇𝐷𝐷</m:t>
                            </m:r>
                          </m:den>
                        </m:f>
                      </m:den>
                    </m:f>
                  </m:oMath>
                </a14:m>
                <a:endParaRPr lang="en-US" sz="2800" dirty="0">
                  <a:solidFill>
                    <a:srgbClr val="00589A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4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			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1+ </m:t>
                        </m:r>
                        <m: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𝐶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𝑟</m:t>
                        </m:r>
                        <m:r>
                          <a:rPr lang="en-US" sz="24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+</m:t>
                        </m:r>
                        <m:r>
                          <a:rPr lang="en-US" sz="24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𝑒</m:t>
                        </m:r>
                        <m:r>
                          <a:rPr lang="en-US" sz="24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𝑐</m:t>
                        </m:r>
                      </m:den>
                    </m:f>
                  </m:oMath>
                </a14:m>
                <a:endParaRPr lang="en-US" sz="2000" dirty="0" smtClean="0">
                  <a:solidFill>
                    <a:srgbClr val="00589A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Substituting in eqn. (</a:t>
                </a:r>
                <a:r>
                  <a:rPr lang="en-US" sz="2000" dirty="0" err="1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</a:t>
                </a:r>
                <a:r>
                  <a:rPr lang="en-US" sz="2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4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en-US" sz="2400" dirty="0" err="1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</a:t>
                </a:r>
                <a:r>
                  <a:rPr lang="en-US" sz="2400" baseline="30000" dirty="0" err="1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</a:t>
                </a:r>
                <a:r>
                  <a:rPr lang="en-US" sz="24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4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1+ </m:t>
                        </m:r>
                        <m: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𝐶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𝑟</m:t>
                        </m:r>
                        <m: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+</m:t>
                        </m:r>
                        <m: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𝑒</m:t>
                        </m:r>
                        <m: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+</m:t>
                        </m:r>
                        <m:r>
                          <a:rPr lang="en-US" sz="2400" i="1">
                            <a:solidFill>
                              <a:srgbClr val="00589A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. H </a:t>
                </a:r>
              </a:p>
              <a:p>
                <a:pPr>
                  <a:spcAft>
                    <a:spcPts val="600"/>
                  </a:spcAft>
                </a:pPr>
                <a:endParaRPr lang="en-US" sz="2000" dirty="0" smtClean="0">
                  <a:solidFill>
                    <a:srgbClr val="00589A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indent="-342900"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:r>
                  <a:rPr lang="en-US" sz="24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Determinants of multipliers: </a:t>
                </a:r>
                <a:r>
                  <a:rPr lang="en-US" sz="24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000" dirty="0" smtClean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 </a:t>
                </a:r>
                <a:r>
                  <a:rPr lang="en-US" sz="2000" dirty="0">
                    <a:solidFill>
                      <a:srgbClr val="00589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value of multipliers depends on three ratios: c, r, e.</a:t>
                </a:r>
              </a:p>
            </p:txBody>
          </p:sp>
        </mc:Choice>
        <mc:Fallback xmlns="">
          <p:sp>
            <p:nvSpPr>
              <p:cNvPr id="4107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5642" y="1467167"/>
                <a:ext cx="5245769" cy="3670836"/>
              </a:xfrm>
              <a:prstGeom prst="rect">
                <a:avLst/>
              </a:prstGeom>
              <a:blipFill>
                <a:blip r:embed="rId2"/>
                <a:stretch>
                  <a:fillRect l="-1744" r="-349" b="-1993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12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cap="none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money multiplier</a:t>
            </a:r>
            <a:endParaRPr lang="en-US" sz="4000" b="1" cap="none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336632" y="1467167"/>
            <a:ext cx="5245768" cy="3450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impact of interest rate on money supply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interest rate is higher, banks will be reluctant to keep higher excess reserve reducing excess reserve ratio. The value of money multiplier will be higher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more willing to keep deposits in banks for higher interest rate rather than to hold cash. This reduces c ratio and increases m.</a:t>
            </a:r>
          </a:p>
        </p:txBody>
      </p:sp>
    </p:spTree>
    <p:extLst>
      <p:ext uri="{BB962C8B-B14F-4D97-AF65-F5344CB8AC3E}">
        <p14:creationId xmlns:p14="http://schemas.microsoft.com/office/powerpoint/2010/main" val="213806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25642" y="1467167"/>
            <a:ext cx="5245769" cy="4681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Government bailouts are </a:t>
            </a:r>
            <a:endParaRPr lang="en-US" sz="24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assistance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prevent failure</a:t>
            </a:r>
          </a:p>
          <a:p>
            <a:pPr marL="51435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provided to major industries, financial institutions, corporations, &amp; subnational entities </a:t>
            </a:r>
          </a:p>
          <a:p>
            <a:pPr marL="51435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viewed as essential to a country’s economy or financial system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U.S.,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two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entities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responsible for the design and implementation of bailout plans.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U.S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Department of the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Treasury &amp; </a:t>
            </a:r>
          </a:p>
          <a:p>
            <a:pPr marL="62865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Fed</a:t>
            </a:r>
            <a:endParaRPr lang="en-US" sz="24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13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cap="none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Government Bailouts</a:t>
            </a:r>
            <a:endParaRPr lang="en-US" sz="4000" b="1" cap="none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336632" y="694690"/>
            <a:ext cx="5245768" cy="372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lvl="1">
              <a:spcAft>
                <a:spcPts val="600"/>
              </a:spcAft>
            </a:pPr>
            <a:r>
              <a:rPr lang="en-US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Table 2.1. U.S. Govt. bailout by type</a:t>
            </a:r>
            <a:endParaRPr lang="en-US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541958"/>
              </p:ext>
            </p:extLst>
          </p:nvPr>
        </p:nvGraphicFramePr>
        <p:xfrm>
          <a:off x="6336631" y="1143094"/>
          <a:ext cx="5245769" cy="5595736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4332524">
                  <a:extLst>
                    <a:ext uri="{9D8B030D-6E8A-4147-A177-3AD203B41FA5}">
                      <a16:colId xmlns:a16="http://schemas.microsoft.com/office/drawing/2014/main" val="832774643"/>
                    </a:ext>
                  </a:extLst>
                </a:gridCol>
                <a:gridCol w="913245">
                  <a:extLst>
                    <a:ext uri="{9D8B030D-6E8A-4147-A177-3AD203B41FA5}">
                      <a16:colId xmlns:a16="http://schemas.microsoft.com/office/drawing/2014/main" val="2434803738"/>
                    </a:ext>
                  </a:extLst>
                </a:gridCol>
              </a:tblGrid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Type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Year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416465"/>
                  </a:ext>
                </a:extLst>
              </a:tr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Nonfinancial corporations</a:t>
                      </a:r>
                      <a:endParaRPr lang="en-US" sz="1800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7898752"/>
                  </a:ext>
                </a:extLst>
              </a:tr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Penn Central Railroad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1970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9550135"/>
                  </a:ext>
                </a:extLst>
              </a:tr>
              <a:tr h="2520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Lockheed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1971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62317609"/>
                  </a:ext>
                </a:extLst>
              </a:tr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Chrysler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473200" marR="0" indent="-135890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1980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416425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Financial corporations</a:t>
                      </a:r>
                      <a:endParaRPr lang="en-US" sz="1800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68936112"/>
                  </a:ext>
                </a:extLst>
              </a:tr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Franklin National Bank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1430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1974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793988"/>
                  </a:ext>
                </a:extLst>
              </a:tr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Continental Illinois Bank and Trust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1430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1984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56209626"/>
                  </a:ext>
                </a:extLst>
              </a:tr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Bear Stearns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145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2008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24145890"/>
                  </a:ext>
                </a:extLst>
              </a:tr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Fannie Mae and Freddie Mac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28600" marR="0" indent="-571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2008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4640604"/>
                  </a:ext>
                </a:extLst>
              </a:tr>
              <a:tr h="17584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American International Group (AIG)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145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2008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92657171"/>
                  </a:ext>
                </a:extLst>
              </a:tr>
              <a:tr h="996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Citigroup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28600" marR="0" indent="-571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2008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46986142"/>
                  </a:ext>
                </a:extLst>
              </a:tr>
              <a:tr h="1948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Bank of America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145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2009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55338678"/>
                  </a:ext>
                </a:extLst>
              </a:tr>
              <a:tr h="2472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Industries</a:t>
                      </a:r>
                      <a:endParaRPr lang="en-US" sz="1800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68322932"/>
                  </a:ext>
                </a:extLst>
              </a:tr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Savings and loan industry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28600" marR="0" indent="-571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1989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35912373"/>
                  </a:ext>
                </a:extLst>
              </a:tr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Airlines industry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2860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2001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94599240"/>
                  </a:ext>
                </a:extLst>
              </a:tr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Automobile industry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2860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2008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04979928"/>
                  </a:ext>
                </a:extLst>
              </a:tr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Cities</a:t>
                      </a:r>
                      <a:endParaRPr lang="en-US" sz="1800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39719658"/>
                  </a:ext>
                </a:extLst>
              </a:tr>
              <a:tr h="303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New York City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2860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1974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38357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4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25642" y="1467167"/>
            <a:ext cx="5245769" cy="515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Bailouts may take various forms, including loans, guarantees, grants, or direct purchases of assets or equity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loan of $1.75 billion was provided to Franklin National Bank in 1974.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 provided JPMorgan Chase with a $30 billion line of credit to support the purchase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$236 m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of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Bear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Stearns.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AIG: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several forms of financial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assistance: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initial $85 billion line of credit with the Fed, followed by $110 billion in loans from the U.S. Department of the Treasury and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40 billion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loan through TARP program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14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cap="non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Forms of Bailouts</a:t>
            </a:r>
            <a:endParaRPr lang="en-US" sz="4000" b="1" cap="non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336632" y="1467167"/>
            <a:ext cx="5245768" cy="512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loan guarantee coupled with an equity position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(stock warrant),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allowing taxpayers to benefit from a recovery.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S&amp;L industry (in 1989), govt.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passed taxpayer-financed bailout legislation,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provided $50 billion to close failed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S&amp;Ls. Further, $78 billion.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Fannie Mae and Freddie Mac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bailout: 1) a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 of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preferred stock. 2) warrants with 79.9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 ownership stake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Two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banks: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Citigroup and Bank of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America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received several forms of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aid</a:t>
            </a:r>
            <a:endParaRPr lang="en-US" sz="24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19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25642" y="1467167"/>
            <a:ext cx="5245769" cy="5266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Protect the failure of ‘Too Big To Fail’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Interconnectedness 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Systemic risk</a:t>
            </a:r>
            <a:endParaRPr lang="en-US" sz="24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Government need large banks</a:t>
            </a:r>
            <a:endParaRPr lang="en-US" sz="24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Economies of scale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Operational efficiency </a:t>
            </a:r>
            <a:endParaRPr lang="en-US" sz="20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determines ‘Too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Big To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Fail’,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Criticism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4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2008, Bears and Stearns (market cap.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 20 bn.)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 rescued, however, LBH (asset size &gt; 615 bn.) was allowed to fail.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great depression was the result of systemic risk arising from the failure of many small banks </a:t>
            </a:r>
            <a:endParaRPr lang="en-US" sz="20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15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cap="non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Issues Associated with Government Bailouts</a:t>
            </a:r>
            <a:endParaRPr lang="en-US" sz="4000" b="1" cap="non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336632" y="1467167"/>
            <a:ext cx="5245768" cy="5481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Opponents view</a:t>
            </a:r>
            <a:endParaRPr lang="en-US" sz="24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‘Fed put’ effect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management’ perception that government will rescue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Encourage them to take on excessive risks</a:t>
            </a:r>
            <a:endParaRPr lang="en-US" sz="20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Regulators will be reluctant to prosecute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Question: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whether too big to fail is too  ‘too big to solve’</a:t>
            </a:r>
          </a:p>
          <a:p>
            <a:pPr marL="571500" lvl="1" indent="-2286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Should no longer permit a bailout</a:t>
            </a:r>
          </a:p>
          <a:p>
            <a:pPr marL="571500" lvl="1" indent="-2286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Capital surcharge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for systemically important financial institutions (SIFI)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SIFI: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Basel framework, Dodd-Frank Act</a:t>
            </a:r>
          </a:p>
          <a:p>
            <a:pPr marL="685800" lvl="1" indent="-171450">
              <a:buFont typeface="+mj-lt"/>
              <a:buAutoNum type="arabicPeriod"/>
            </a:pPr>
            <a:r>
              <a:rPr lang="en-US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reduced granting liquidity that badly requires &amp; increased collateral requirement </a:t>
            </a:r>
          </a:p>
          <a:p>
            <a:pPr marL="685800" lvl="1" indent="-171450">
              <a:buFont typeface="+mj-lt"/>
              <a:buAutoNum type="arabicPeriod"/>
            </a:pPr>
            <a:r>
              <a:rPr lang="en-US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barred purchasing interest in banks by injecting public capital</a:t>
            </a:r>
            <a:endParaRPr lang="en-US" sz="24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21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25642" y="1467167"/>
            <a:ext cx="5245769" cy="5874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WB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international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institution that was established in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1944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Primary goal: providing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loans, technical assistance,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financial services to developing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countries to reduce poverty.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Providing financial assistance to developing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countries</a:t>
            </a:r>
            <a:endParaRPr lang="en-US" sz="22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Promoting financial stability</a:t>
            </a:r>
          </a:p>
          <a:p>
            <a:pPr marL="571500" lvl="1" indent="-2286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Supporting the development of capital markets</a:t>
            </a:r>
          </a:p>
          <a:p>
            <a:pPr marL="571500" lvl="1" indent="-2286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Facilitating international cooperation</a:t>
            </a:r>
          </a:p>
          <a:p>
            <a:pPr marL="571500" lvl="1" indent="-2286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Providing research and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analysis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Two components: </a:t>
            </a:r>
            <a:r>
              <a:rPr lang="en-US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IBRD: </a:t>
            </a:r>
            <a:r>
              <a:rPr lang="en-US" sz="16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International </a:t>
            </a:r>
            <a:r>
              <a:rPr lang="en-US" sz="16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Bank </a:t>
            </a:r>
            <a:r>
              <a:rPr lang="en-US" sz="16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Reconstruction </a:t>
            </a:r>
            <a:r>
              <a:rPr lang="en-US" sz="16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16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en-US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2) IDA: </a:t>
            </a:r>
            <a:r>
              <a:rPr lang="en-US" sz="16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International </a:t>
            </a:r>
            <a:r>
              <a:rPr lang="en-US" sz="16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Development </a:t>
            </a:r>
            <a:r>
              <a:rPr lang="en-US" sz="16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Association</a:t>
            </a:r>
            <a:endParaRPr lang="en-US" sz="16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16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cap="none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Role of World </a:t>
            </a:r>
            <a:r>
              <a:rPr lang="en-US" sz="4000" b="1" cap="none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Bank &amp; IMF</a:t>
            </a:r>
            <a:endParaRPr lang="en-US" sz="4000" b="1" cap="none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336632" y="1467167"/>
            <a:ext cx="5245768" cy="4235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IMF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established in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1944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Primary goal: promoting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international monetary cooperation and exchange rate stability, 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4675" lvl="1" indent="-2349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facilitating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balanced growth of international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trade</a:t>
            </a:r>
          </a:p>
          <a:p>
            <a:pPr marL="574675" lvl="1" indent="-2349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providing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resources to help member countries facing economic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difficulties.</a:t>
            </a:r>
          </a:p>
          <a:p>
            <a:pPr marL="574675" lvl="1" indent="-2349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Providing policy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advice and technical assistance to member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countries</a:t>
            </a:r>
          </a:p>
          <a:p>
            <a:pPr marL="574675" lvl="1" indent="-2349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promoting global financial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stability</a:t>
            </a:r>
          </a:p>
        </p:txBody>
      </p:sp>
    </p:spTree>
    <p:extLst>
      <p:ext uri="{BB962C8B-B14F-4D97-AF65-F5344CB8AC3E}">
        <p14:creationId xmlns:p14="http://schemas.microsoft.com/office/powerpoint/2010/main" val="290963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584545" y="470573"/>
            <a:ext cx="5245769" cy="640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225425" indent="-225425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1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Bank for International Settlement (BIS)</a:t>
            </a:r>
            <a:endParaRPr lang="en-US" sz="21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International financial organization to foster intl. cooperation, </a:t>
            </a:r>
            <a:r>
              <a:rPr lang="en-US" sz="2200" dirty="0" err="1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estb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1930   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Bank for central banks: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Providing banking services to central banks and other international organizations 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Facilitating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international monetary and financial cooperation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Acting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a hub for standard-setting and regulatory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cooperation</a:t>
            </a:r>
          </a:p>
          <a:p>
            <a:pPr marL="2286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 has four standing Committees:</a:t>
            </a:r>
          </a:p>
          <a:p>
            <a:pPr marL="574675" lvl="1" indent="-231775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Basel Committee on Banking Supervision</a:t>
            </a:r>
          </a:p>
          <a:p>
            <a:pPr marL="574675" lvl="1" indent="-231775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Committee on the Global Financial System</a:t>
            </a:r>
          </a:p>
          <a:p>
            <a:pPr marL="574675" lvl="1" indent="-231775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Comm. on Payment &amp; Settlement Systems</a:t>
            </a:r>
          </a:p>
          <a:p>
            <a:pPr marL="574675" lvl="1" indent="-231775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Markets Committee</a:t>
            </a:r>
          </a:p>
          <a:p>
            <a:pPr marL="574675" lvl="1" indent="-231775">
              <a:spcAft>
                <a:spcPts val="600"/>
              </a:spcAft>
              <a:buFont typeface="+mj-lt"/>
              <a:buAutoNum type="arabicPeriod"/>
            </a:pPr>
            <a:endParaRPr lang="en-US" sz="20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17</a:t>
            </a:fld>
            <a:endParaRPr lang="en-US" dirty="0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6483714" y="470573"/>
            <a:ext cx="5245769" cy="5620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225425" indent="-225425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Asian Infrastructure Investment Bank (AIIB)</a:t>
            </a:r>
            <a:endParaRPr lang="en-US" sz="21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Multilateral development bank that was established in 2016 to: 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finance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infrastructure projects in Asia and beyond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 in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infrastructure projects such as energy, transportation,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telecommunications. 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improve regional connectivity, promote economic development,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reduce poverty in Asia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promote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sustainable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development aligning with UN-SDG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promote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regional cooperation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integration in Asia. 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23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584545" y="470573"/>
            <a:ext cx="5245769" cy="6266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225425" indent="-225425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1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Stability Board (FSB)</a:t>
            </a:r>
            <a:endParaRPr lang="en-US" sz="21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1" indent="-22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international body that monitors the global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system, established in 2009. </a:t>
            </a:r>
          </a:p>
          <a:p>
            <a:pPr marL="514350" lvl="1" indent="-22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makes policy recommendations to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governments</a:t>
            </a:r>
          </a:p>
          <a:p>
            <a:pPr marL="514350" lvl="1" indent="-22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assess vulnerabilities affecting the global financial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</a:t>
            </a:r>
          </a:p>
          <a:p>
            <a:pPr marL="514350" lvl="1" indent="-22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promote coordination and information exchange among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authorities</a:t>
            </a:r>
          </a:p>
          <a:p>
            <a:pPr marL="514350" lvl="1" indent="-22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monitor and advise on market developments and their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policy implications </a:t>
            </a:r>
          </a:p>
          <a:p>
            <a:pPr marL="514350" lvl="1" indent="-22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advise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and monitor best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practices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meeting regulatory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standards</a:t>
            </a:r>
          </a:p>
          <a:p>
            <a:pPr marL="514350" lvl="1" indent="-22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undertake joint strategic reviews of the policy development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</a:t>
            </a:r>
          </a:p>
          <a:p>
            <a:pPr marL="514350" lvl="1" indent="-22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Nov.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2011, the FSB published a set of policy measures addressing the systemic and moral hazard risks associated with SIFIs</a:t>
            </a:r>
            <a:endParaRPr lang="en-US" sz="20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18</a:t>
            </a:fld>
            <a:endParaRPr lang="en-US" dirty="0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6483714" y="470573"/>
            <a:ext cx="5245769" cy="6174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225425" indent="-225425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1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View on Government Intervention</a:t>
            </a:r>
            <a:endParaRPr lang="en-US" sz="21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1" indent="-22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i="1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first view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should be large-scale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govt.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interventions to solve problems that involve massive market failures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514350" lvl="1" indent="-22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i="1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second view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that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govt.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intervention is the problem, not the solution,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 lead to market failures by implementing policies that are not beneficial to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fin. </a:t>
            </a:r>
            <a:r>
              <a:rPr lang="en-US" sz="2000" dirty="0" err="1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mkts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514350" lvl="1" indent="-22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financial markets develop, there is development of a more sophisticated financial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system, beyond regulation</a:t>
            </a:r>
          </a:p>
          <a:p>
            <a:pPr marL="514350" lvl="1" indent="-22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Joseph </a:t>
            </a:r>
            <a:r>
              <a:rPr lang="en-US" sz="2200" dirty="0" err="1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Stiglitz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2001 noble prize </a:t>
            </a:r>
            <a:r>
              <a:rPr lang="en-US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recipient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): </a:t>
            </a:r>
          </a:p>
          <a:p>
            <a:pPr marL="688975" lvl="2" indent="-1746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occurrence of modern capitalism is the link between financial crises and economic recessions”.</a:t>
            </a:r>
          </a:p>
          <a:p>
            <a:pPr marL="688975" lvl="2" indent="-1746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Deregulation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financial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markets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enables the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 to more efficiently allocate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capital.</a:t>
            </a:r>
            <a:endParaRPr lang="en-US" sz="20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63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430556" y="1"/>
            <a:ext cx="9517913" cy="68580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rgbClr val="038597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4639" tIns="47319" rIns="94639" bIns="47319" anchor="ctr"/>
          <a:lstStyle/>
          <a:p>
            <a:endParaRPr lang="en-US" sz="1635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-2" y="-14284"/>
            <a:ext cx="12192002" cy="6859270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4639" tIns="47319" rIns="94639" bIns="47319" anchor="ctr"/>
          <a:lstStyle/>
          <a:p>
            <a:pPr algn="ctr"/>
            <a:endParaRPr lang="en-US" sz="2451" dirty="0"/>
          </a:p>
        </p:txBody>
      </p:sp>
      <p:sp>
        <p:nvSpPr>
          <p:cNvPr id="4102" name="Arc 6"/>
          <p:cNvSpPr>
            <a:spLocks/>
          </p:cNvSpPr>
          <p:nvPr/>
        </p:nvSpPr>
        <p:spPr bwMode="auto">
          <a:xfrm rot="5400000">
            <a:off x="3140458" y="-1709901"/>
            <a:ext cx="3836992" cy="7256796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52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51" y="0"/>
                </a:moveTo>
                <a:cubicBezTo>
                  <a:pt x="11961" y="28"/>
                  <a:pt x="21600" y="9690"/>
                  <a:pt x="21600" y="21600"/>
                </a:cubicBezTo>
              </a:path>
              <a:path w="21600" h="21600" stroke="0" extrusionOk="0">
                <a:moveTo>
                  <a:pt x="51" y="0"/>
                </a:moveTo>
                <a:cubicBezTo>
                  <a:pt x="11961" y="28"/>
                  <a:pt x="21600" y="969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125E88">
                  <a:gamma/>
                  <a:shade val="42745"/>
                  <a:invGamma/>
                </a:srgbClr>
              </a:gs>
              <a:gs pos="100000">
                <a:srgbClr val="125E88"/>
              </a:gs>
            </a:gsLst>
            <a:lin ang="1890000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94639" tIns="47319" rIns="94639" bIns="47319" anchor="ctr"/>
          <a:lstStyle/>
          <a:p>
            <a:endParaRPr lang="en-US" sz="1635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9752425" y="-14284"/>
            <a:ext cx="88646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</a:t>
            </a:r>
            <a:endParaRPr lang="en-US" sz="4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09" name="Rectangle 13" descr="Newsprint"/>
          <p:cNvSpPr>
            <a:spLocks noChangeArrowheads="1"/>
          </p:cNvSpPr>
          <p:nvPr/>
        </p:nvSpPr>
        <p:spPr bwMode="auto">
          <a:xfrm>
            <a:off x="1637414" y="3820233"/>
            <a:ext cx="9122736" cy="2735259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lIns="94639" tIns="47319" rIns="94639" bIns="47319" anchor="ctr"/>
          <a:lstStyle/>
          <a:p>
            <a:endParaRPr lang="en-US" sz="1635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625834" y="185739"/>
            <a:ext cx="1216487" cy="1617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4639" tIns="47319" rIns="94639" bIns="47319">
            <a:spAutoFit/>
          </a:bodyPr>
          <a:lstStyle/>
          <a:p>
            <a:pPr algn="ctr"/>
            <a:r>
              <a:rPr lang="en-US" sz="9893" dirty="0" smtClean="0">
                <a:solidFill>
                  <a:schemeClr val="accent2"/>
                </a:solidFill>
              </a:rPr>
              <a:t>2</a:t>
            </a:r>
            <a:endParaRPr lang="en-US" sz="9893" dirty="0">
              <a:solidFill>
                <a:schemeClr val="accent2"/>
              </a:solidFill>
            </a:endParaRPr>
          </a:p>
        </p:txBody>
      </p:sp>
      <p:sp>
        <p:nvSpPr>
          <p:cNvPr id="4101" name="Arc 5"/>
          <p:cNvSpPr>
            <a:spLocks/>
          </p:cNvSpPr>
          <p:nvPr/>
        </p:nvSpPr>
        <p:spPr bwMode="auto">
          <a:xfrm rot="16374917" flipH="1">
            <a:off x="8837582" y="-125965"/>
            <a:ext cx="1958975" cy="235378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94639" tIns="47319" rIns="94639" bIns="47319" anchor="ctr"/>
          <a:lstStyle/>
          <a:p>
            <a:endParaRPr lang="en-US" sz="1635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430555" y="148194"/>
            <a:ext cx="6667765" cy="1572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tx1"/>
            </a:outerShdw>
          </a:effectLst>
        </p:spPr>
        <p:txBody>
          <a:bodyPr wrap="square" lIns="94639" tIns="47319" rIns="94639" bIns="47319">
            <a:spAutoFit/>
          </a:bodyPr>
          <a:lstStyle/>
          <a:p>
            <a:r>
              <a:rPr lang="en-US" sz="4800" dirty="0" smtClean="0">
                <a:solidFill>
                  <a:srgbClr val="EAE3C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Role of Governments in Financial Markets</a:t>
            </a:r>
            <a:endParaRPr lang="en-US" sz="4800" dirty="0">
              <a:solidFill>
                <a:srgbClr val="EAE3C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1637414" y="3823977"/>
            <a:ext cx="9122736" cy="2249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purpose of this chapter is to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study the regulatory environment that governments around the world have created for financial-service firms in an effort to safeguard the public’s interest, bring stability to the financial system, and prevent abuse of financial service customers.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" y="6570666"/>
            <a:ext cx="925033" cy="274320"/>
          </a:xfrm>
        </p:spPr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38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25642" y="1467167"/>
            <a:ext cx="5245769" cy="4108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Regulation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rules enforced by federal and state agencies governing their;</a:t>
            </a:r>
          </a:p>
          <a:p>
            <a:pPr marL="571500" lvl="1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Operations</a:t>
            </a:r>
          </a:p>
          <a:p>
            <a:pPr marL="571500" lvl="1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Service offerings</a:t>
            </a:r>
          </a:p>
          <a:p>
            <a:pPr marL="571500" lvl="1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Credit quality &amp; quantity</a:t>
            </a:r>
          </a:p>
          <a:p>
            <a:pPr marL="571500" lvl="1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Capital positions</a:t>
            </a:r>
            <a:r>
              <a:rPr lang="en-US" sz="2400" baseline="30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</a:p>
          <a:p>
            <a:pPr marL="571500" lvl="1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varying ways; because of differences in culture and history.</a:t>
            </a:r>
          </a:p>
          <a:p>
            <a:pPr marL="571500" lvl="1" indent="-228600">
              <a:buFont typeface="Arial" panose="020B0604020202020204" pitchFamily="34" charset="0"/>
              <a:buChar char="•"/>
            </a:pPr>
            <a:endParaRPr lang="en-US" sz="2400" baseline="300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1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Heavy </a:t>
            </a:r>
            <a:r>
              <a:rPr lang="en-US" sz="2400" b="1" i="1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regulation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designed primarily to protect the public interest</a:t>
            </a:r>
            <a:r>
              <a:rPr lang="en-US" sz="2400" baseline="30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3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cap="none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Regulation of Financial Markets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336632" y="1467167"/>
            <a:ext cx="5245768" cy="401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Role of governments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628650" lvl="1" indent="-2857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Regulate financial markets</a:t>
            </a:r>
          </a:p>
          <a:p>
            <a:pPr marL="628650" lvl="1" indent="-2857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financial intermediaries by making loans or guaranteeing loans</a:t>
            </a:r>
          </a:p>
          <a:p>
            <a:pPr marL="628650" lvl="1" indent="-2857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Influence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markets at the macroeconomic level through the actions of their central banks. </a:t>
            </a:r>
          </a:p>
          <a:p>
            <a:pPr marL="628650" lvl="1" indent="-2857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 bailouts or financial assistance during periods of market distress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28896" y="6325441"/>
            <a:ext cx="106311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FDIC- (Saying’’’’’)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1503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25642" y="1467167"/>
            <a:ext cx="5245769" cy="4204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Governments, issuers, and investors interact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affect one another’s actions in certain ways. 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market’s reactions to regulations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often prompt a new response by the government, which can cause the institutions in the market to change their behavior further, and so on. </a:t>
            </a:r>
            <a:endParaRPr lang="en-US" sz="24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their regulatory capacities;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greatly influence the development &amp; evolution of fin. markets &amp; institutions. </a:t>
            </a:r>
          </a:p>
          <a:p>
            <a:pPr marL="571500" lvl="1" indent="-228600">
              <a:buFont typeface="Arial" panose="020B0604020202020204" pitchFamily="34" charset="0"/>
              <a:buChar char="•"/>
            </a:pPr>
            <a:endParaRPr lang="en-US" sz="2400" baseline="300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4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cap="none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Regulation of Financial Markets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336632" y="1467167"/>
            <a:ext cx="5245768" cy="4835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Justification for regulation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628650" lvl="1" indent="-2857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prevent issuers of securities from defrauding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investors.</a:t>
            </a:r>
            <a:endParaRPr lang="en-US" sz="24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1" indent="-2857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promote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competition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fairness in trading </a:t>
            </a:r>
            <a:endParaRPr lang="en-US" sz="24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1" indent="-2857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promote the stability of financial institutions</a:t>
            </a:r>
          </a:p>
          <a:p>
            <a:pPr marL="628650" lvl="1" indent="-2857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 or restrict the activities of foreign concerns in domestic markets</a:t>
            </a:r>
          </a:p>
          <a:p>
            <a:pPr marL="628650" lvl="1" indent="-2857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the level of economic activities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990707" y="6510106"/>
            <a:ext cx="196880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Efficiency and low cost production</a:t>
            </a:r>
            <a:endParaRPr lang="en-US" sz="1000" dirty="0"/>
          </a:p>
        </p:txBody>
      </p:sp>
      <p:sp>
        <p:nvSpPr>
          <p:cNvPr id="7" name="Rectangle 6"/>
          <p:cNvSpPr/>
          <p:nvPr/>
        </p:nvSpPr>
        <p:spPr>
          <a:xfrm>
            <a:off x="9760674" y="6510106"/>
            <a:ext cx="151676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prevent market failure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17145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29688" y="1467168"/>
            <a:ext cx="10743803" cy="4096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u="sng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Disclosure </a:t>
            </a:r>
            <a:r>
              <a:rPr lang="en-US" sz="2400" u="sng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regulation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It requires issuers of securities to make it public and provide a large amount of financial information to investors.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u="sng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</a:t>
            </a:r>
            <a:r>
              <a:rPr lang="en-US" sz="2400" u="sng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activity regulation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It relates to the rules about trading financial assets.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u="sng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Regulation </a:t>
            </a:r>
            <a:r>
              <a:rPr lang="en-US" sz="2400" u="sng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financial institutions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It is the governmental monitoring and supervision that restricts these institutions’ activities in the vital areas of lending, borrowing, and funding.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u="sng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Regulation </a:t>
            </a:r>
            <a:r>
              <a:rPr lang="en-US" sz="2400" u="sng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foreign participants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It is the form of governmental activity that limits the roles of foreign firms in the domestic market.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u="sng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Banking </a:t>
            </a:r>
            <a:r>
              <a:rPr lang="en-US" sz="2400" u="sng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monetary regulation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It is concerned to control the changes in a country’s money supply to regulate the national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economy</a:t>
            </a:r>
            <a:r>
              <a:rPr lang="en-US" sz="2400" baseline="300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" y="6570666"/>
            <a:ext cx="925033" cy="274320"/>
          </a:xfrm>
        </p:spPr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54805" y="447604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cap="non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Forms of Regulation</a:t>
            </a:r>
            <a:endParaRPr lang="en-US" sz="4000" b="1" cap="non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25036" y="6324445"/>
            <a:ext cx="145103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M1, M2, QTM (MV = PT)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2120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25642" y="1467167"/>
            <a:ext cx="5245769" cy="4404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Macroprudential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Government Policies</a:t>
            </a:r>
          </a:p>
          <a:p>
            <a:pPr marL="51435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focus on the stability of the financial system as a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whole</a:t>
            </a:r>
          </a:p>
          <a:p>
            <a:pPr marL="51435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aimed at preventing the build-up of </a:t>
            </a:r>
            <a:r>
              <a:rPr lang="en-US" sz="2200" i="1" u="sng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systemic risks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 could threaten the stability of the entire financial system.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eg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regulations on the size of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FIs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limits on the amount of leverage that can be used, and stress tests to assess the resilience of the financial system to different types of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shocks</a:t>
            </a:r>
            <a:r>
              <a:rPr lang="en-US" sz="2200" baseline="300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2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buFont typeface="Arial" panose="020B0604020202020204" pitchFamily="34" charset="0"/>
              <a:buChar char="•"/>
            </a:pPr>
            <a:endParaRPr lang="en-US" sz="2400" baseline="300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6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cap="none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Macroprudential</a:t>
            </a:r>
            <a:r>
              <a:rPr lang="en-US" sz="3200" b="1" cap="none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Vs. </a:t>
            </a:r>
            <a:r>
              <a:rPr lang="en-US" sz="3200" b="1" cap="none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Microprudential</a:t>
            </a:r>
            <a:r>
              <a:rPr lang="en-US" sz="3200" b="1" cap="none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Government Policies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336632" y="1467167"/>
            <a:ext cx="5245768" cy="374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Microprudential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Government Policies</a:t>
            </a:r>
          </a:p>
          <a:p>
            <a:pPr marL="5715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 to prevent the failure of individual institutions</a:t>
            </a:r>
          </a:p>
          <a:p>
            <a:pPr marL="5715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aimed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regulating individual financial institutions and ensuring their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stability in dealing with </a:t>
            </a:r>
            <a:r>
              <a:rPr lang="en-US" sz="2200" i="1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unsystematic or idiosyncratic risks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2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eg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regulations on capital requirements, liquidity requirements, and risk management practices.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925036" y="6324445"/>
            <a:ext cx="523572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Providing liquidity at the time of distress, bailouts,  OMO: Repo, Inflation, Interest rate corridor….</a:t>
            </a:r>
            <a:endParaRPr lang="en-US" sz="1000" dirty="0"/>
          </a:p>
        </p:txBody>
      </p:sp>
      <p:sp>
        <p:nvSpPr>
          <p:cNvPr id="8" name="Rectangle 7"/>
          <p:cNvSpPr/>
          <p:nvPr/>
        </p:nvSpPr>
        <p:spPr>
          <a:xfrm>
            <a:off x="10298432" y="6320009"/>
            <a:ext cx="111601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CAR, CRR, SLR,CD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6763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25642" y="1467167"/>
            <a:ext cx="5245769" cy="425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After the global financial crisis (2008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policymakers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focused on </a:t>
            </a:r>
            <a:r>
              <a:rPr lang="en-US" sz="2200" dirty="0" err="1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macroprudential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policies, mainly due to the following causes of GFC: </a:t>
            </a:r>
            <a:endParaRPr lang="en-US" sz="22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excessive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of leverage and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risk-taking, </a:t>
            </a:r>
          </a:p>
          <a:p>
            <a:pPr marL="5715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bubble in the pricing of assets in a key sector of the financial market (residential property), 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regulatory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supervisory failures,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</a:p>
          <a:p>
            <a:pPr marL="5715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widespread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failure of market discipline. </a:t>
            </a:r>
            <a:endParaRPr lang="en-US" sz="2400" baseline="300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7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cap="none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Macroprudential</a:t>
            </a:r>
            <a:r>
              <a:rPr lang="en-US" sz="3200" b="1" cap="none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Vs. </a:t>
            </a:r>
            <a:r>
              <a:rPr lang="en-US" sz="3200" b="1" cap="none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Microprudential</a:t>
            </a:r>
            <a:r>
              <a:rPr lang="en-US" sz="3200" b="1" cap="none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Government Policies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336632" y="1467167"/>
            <a:ext cx="5245768" cy="449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Matter of debate</a:t>
            </a:r>
          </a:p>
          <a:p>
            <a:pPr marL="5715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available to governments for implementing such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policies </a:t>
            </a:r>
          </a:p>
          <a:p>
            <a:pPr marL="5715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impediments and challenges to the implementation of those tools 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regarding whether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governments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should establish one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share the responsibility among several supervisory entities. 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single supervisory entity is designated, that entity is typically the country’s </a:t>
            </a: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central bank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496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25642" y="1467167"/>
            <a:ext cx="5245769" cy="5004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primary role of a central bank is to maintain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stability through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money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supply </a:t>
            </a:r>
            <a:endParaRPr lang="en-US" sz="24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purpose of central banks 	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Risk assessment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Risk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reduction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Oversight of payment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systems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Crisis management</a:t>
            </a: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Monetary policy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objectives are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Price stability (US: 2% inflation)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Maximum employment (u.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5.2 to 5.8%)</a:t>
            </a:r>
            <a:endParaRPr lang="en-US" sz="22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Moderate interest rate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8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cap="none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Role of Central Bank in Financial Markets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336632" y="1467167"/>
            <a:ext cx="5245768" cy="4035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Lender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the last resort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Currency management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stability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Payment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Foreign exchange reserves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Regulatory oversight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Research and analysis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education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Bank supervision</a:t>
            </a:r>
            <a:endParaRPr lang="en-US" sz="22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41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25642" y="1467167"/>
            <a:ext cx="5245769" cy="4142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Instruments of monetary policy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Reserve requirements: CRR, SLR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 market operations (OMO): REPO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Discount rate: discount window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financial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asset that is universally accepted as a means of transactions and settlement of </a:t>
            </a: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debt</a:t>
            </a:r>
            <a:endParaRPr lang="en-US" sz="22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serves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a unit that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measure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wealth</a:t>
            </a:r>
          </a:p>
          <a:p>
            <a:pPr marL="571500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has a store value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967" y="6510107"/>
            <a:ext cx="925033" cy="274320"/>
          </a:xfrm>
        </p:spPr>
        <p:txBody>
          <a:bodyPr/>
          <a:lstStyle/>
          <a:p>
            <a:pPr algn="r"/>
            <a:fld id="{4FAB73BC-B049-4115-A692-8D63A059BFB8}" type="slidenum">
              <a:rPr lang="en-US" smtClean="0"/>
              <a:pPr algn="r"/>
              <a:t>9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9688" y="549753"/>
            <a:ext cx="10818687" cy="7294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4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1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cap="none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Role of Central Bank in Financial Markets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336632" y="1467167"/>
            <a:ext cx="5245768" cy="4542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639" tIns="47319" rIns="94639" bIns="47319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Types </a:t>
            </a:r>
            <a:r>
              <a:rPr lang="en-US" sz="24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Money Supply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Narrow Money Supply (M</a:t>
            </a:r>
            <a:r>
              <a:rPr lang="en-US" sz="2200" baseline="-25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: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includes the most liquid form of money. It includes currency with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public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(CP) and demand deposits (DD) held at commercial banks.</a:t>
            </a:r>
            <a:endParaRPr lang="en-US" sz="22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M1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CP + DD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-It is the medium of exchange in the economy.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Broad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 Supply (M</a:t>
            </a:r>
            <a:r>
              <a:rPr lang="en-US" sz="2200" baseline="-25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: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includes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M1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plus time deposits (TD) held at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comm.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banks.</a:t>
            </a:r>
          </a:p>
          <a:p>
            <a:pPr>
              <a:spcAft>
                <a:spcPts val="600"/>
              </a:spcAft>
            </a:pP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M</a:t>
            </a:r>
            <a:r>
              <a:rPr lang="en-US" sz="2200" baseline="-25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M</a:t>
            </a:r>
            <a:r>
              <a:rPr lang="en-US" sz="2200" baseline="-25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TD 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2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= </a:t>
            </a:r>
            <a:r>
              <a:rPr lang="en-US" sz="22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 + DD + TD	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-It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takes 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into </a:t>
            </a:r>
            <a:r>
              <a:rPr lang="en-US" sz="2000" dirty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account the store value of money</a:t>
            </a:r>
            <a:r>
              <a:rPr lang="en-US" sz="2000" dirty="0" smtClean="0">
                <a:solidFill>
                  <a:srgbClr val="0058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solidFill>
                <a:srgbClr val="0058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86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7612</TotalTime>
  <Words>2490</Words>
  <Application>Microsoft Office PowerPoint</Application>
  <PresentationFormat>Widescreen</PresentationFormat>
  <Paragraphs>280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Cambria Math</vt:lpstr>
      <vt:lpstr>Symbol</vt:lpstr>
      <vt:lpstr>Tw Cen MT</vt:lpstr>
      <vt:lpstr>Tw Cen MT Condensed</vt:lpstr>
      <vt:lpstr>Wingdings</vt:lpstr>
      <vt:lpstr>Wingdings 3</vt:lpstr>
      <vt:lpstr>Integral</vt:lpstr>
      <vt:lpstr>Unit 2: role of governments in financial markets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Dipendra Karki</dc:creator>
  <cp:lastModifiedBy>Dipendra Karki</cp:lastModifiedBy>
  <cp:revision>299</cp:revision>
  <cp:lastPrinted>2023-04-11T15:26:11Z</cp:lastPrinted>
  <dcterms:created xsi:type="dcterms:W3CDTF">2020-02-21T11:24:54Z</dcterms:created>
  <dcterms:modified xsi:type="dcterms:W3CDTF">2023-04-17T06:43:43Z</dcterms:modified>
</cp:coreProperties>
</file>